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6c83f530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6c83f530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6c83f5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6c83f5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6c83f53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6c83f53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c83f530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6c83f530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6c83f530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6c83f530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c83f530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c83f530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96bab86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96bab86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6bab86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96bab86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80066b6a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80066b6a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80066b6a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80066b6a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80066b6a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80066b6a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6c83f53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6c83f53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6c83f530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6c83f530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6c83f53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6c83f53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c83f5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6c83f5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6c83f5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6c83f5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5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jpg"/><Relationship Id="rId10" Type="http://schemas.openxmlformats.org/officeDocument/2006/relationships/image" Target="../media/image26.jpg"/><Relationship Id="rId13" Type="http://schemas.openxmlformats.org/officeDocument/2006/relationships/image" Target="../media/image27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28.jpg"/><Relationship Id="rId14" Type="http://schemas.openxmlformats.org/officeDocument/2006/relationships/image" Target="../media/image29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1.jpg"/><Relationship Id="rId8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32.jpg"/><Relationship Id="rId7" Type="http://schemas.openxmlformats.org/officeDocument/2006/relationships/image" Target="../media/image31.jpg"/><Relationship Id="rId8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11" Type="http://schemas.openxmlformats.org/officeDocument/2006/relationships/image" Target="../media/image6.jpg"/><Relationship Id="rId10" Type="http://schemas.openxmlformats.org/officeDocument/2006/relationships/image" Target="../media/image4.jpg"/><Relationship Id="rId12" Type="http://schemas.openxmlformats.org/officeDocument/2006/relationships/image" Target="../media/image19.jpg"/><Relationship Id="rId9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Prepared by David Chong Teak Wei</a:t>
            </a:r>
            <a:endParaRPr i="1" sz="1300"/>
          </a:p>
        </p:txBody>
      </p:sp>
      <p:cxnSp>
        <p:nvCxnSpPr>
          <p:cNvPr id="88" name="Google Shape;88;p13"/>
          <p:cNvCxnSpPr/>
          <p:nvPr/>
        </p:nvCxnSpPr>
        <p:spPr>
          <a:xfrm>
            <a:off x="844000" y="3210500"/>
            <a:ext cx="3859200" cy="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9" name="Google Shape;89;p13"/>
          <p:cNvGrpSpPr/>
          <p:nvPr/>
        </p:nvGrpSpPr>
        <p:grpSpPr>
          <a:xfrm>
            <a:off x="4778075" y="1641150"/>
            <a:ext cx="3982150" cy="1184925"/>
            <a:chOff x="782525" y="3803850"/>
            <a:chExt cx="3982150" cy="1184925"/>
          </a:xfrm>
        </p:grpSpPr>
        <p:pic>
          <p:nvPicPr>
            <p:cNvPr id="90" name="Google Shape;9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92295" y="3803856"/>
              <a:ext cx="967494" cy="1184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7410" y="3803863"/>
              <a:ext cx="967494" cy="1184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525" y="3803850"/>
              <a:ext cx="967494" cy="1184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7181" y="3803863"/>
              <a:ext cx="967494" cy="11849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2 - VGG16 + Autoencoder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5500400" y="2078875"/>
            <a:ext cx="29178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91000"/>
                </a:solidFill>
                <a:highlight>
                  <a:srgbClr val="FFFFFF"/>
                </a:highlight>
              </a:rPr>
              <a:t>Step 6</a:t>
            </a:r>
            <a:r>
              <a:rPr lang="en-GB">
                <a:solidFill>
                  <a:srgbClr val="191000"/>
                </a:solidFill>
                <a:highlight>
                  <a:srgbClr val="FFFFFF"/>
                </a:highlight>
              </a:rPr>
              <a:t>: Try New Model</a:t>
            </a:r>
            <a:endParaRPr>
              <a:solidFill>
                <a:srgbClr val="19100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191000"/>
                </a:solidFill>
                <a:highlight>
                  <a:srgbClr val="FFFFFF"/>
                </a:highlight>
              </a:rPr>
              <a:t>VGG16 is a </a:t>
            </a:r>
            <a:r>
              <a:rPr b="1" lang="en-GB">
                <a:solidFill>
                  <a:srgbClr val="191000"/>
                </a:solidFill>
                <a:highlight>
                  <a:srgbClr val="FFFFFF"/>
                </a:highlight>
              </a:rPr>
              <a:t>convolutional neural network</a:t>
            </a:r>
            <a:r>
              <a:rPr lang="en-GB">
                <a:solidFill>
                  <a:srgbClr val="191000"/>
                </a:solidFill>
                <a:highlight>
                  <a:srgbClr val="FFFFFF"/>
                </a:highlight>
              </a:rPr>
              <a:t> model proposed by K. Simonyan and A. Zisserman from the University of Oxford. The model achieves 92.7% top-5 test accuracy in ImageNet, which is a dataset of over 14 million images belonging to </a:t>
            </a:r>
            <a:r>
              <a:rPr b="1" lang="en-GB">
                <a:solidFill>
                  <a:srgbClr val="191000"/>
                </a:solidFill>
                <a:highlight>
                  <a:srgbClr val="FFFFFF"/>
                </a:highlight>
              </a:rPr>
              <a:t>1000 classes</a:t>
            </a:r>
            <a:r>
              <a:rPr lang="en-GB">
                <a:solidFill>
                  <a:srgbClr val="191000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>
            <a:off x="729449" y="2078874"/>
            <a:ext cx="4409075" cy="2471726"/>
            <a:chOff x="729449" y="2078874"/>
            <a:chExt cx="4409075" cy="2471726"/>
          </a:xfrm>
        </p:grpSpPr>
        <p:pic>
          <p:nvPicPr>
            <p:cNvPr id="184" name="Google Shape;18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9449" y="2078874"/>
              <a:ext cx="4409075" cy="245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2"/>
            <p:cNvSpPr/>
            <p:nvPr/>
          </p:nvSpPr>
          <p:spPr>
            <a:xfrm>
              <a:off x="2777250" y="4015400"/>
              <a:ext cx="1617300" cy="535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2"/>
          <p:cNvSpPr txBox="1"/>
          <p:nvPr/>
        </p:nvSpPr>
        <p:spPr>
          <a:xfrm>
            <a:off x="2103850" y="4183025"/>
            <a:ext cx="242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VGG16 + Autoencoder network structure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2 - VGG16 + Autoencoder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5627250" y="2571750"/>
            <a:ext cx="2917800" cy="17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rgbClr val="191000"/>
                </a:solidFill>
                <a:highlight>
                  <a:srgbClr val="FFFFFF"/>
                </a:highlight>
              </a:rPr>
              <a:t>Inherit the trained </a:t>
            </a:r>
            <a:r>
              <a:rPr lang="en-GB" sz="1200">
                <a:solidFill>
                  <a:srgbClr val="191000"/>
                </a:solidFill>
                <a:highlight>
                  <a:srgbClr val="FFFFFF"/>
                </a:highlight>
              </a:rPr>
              <a:t>weights of</a:t>
            </a:r>
            <a:r>
              <a:rPr lang="en-GB" sz="1200">
                <a:solidFill>
                  <a:srgbClr val="191000"/>
                </a:solidFill>
                <a:highlight>
                  <a:srgbClr val="FFFFFF"/>
                </a:highlight>
              </a:rPr>
              <a:t> 1000 classes classification </a:t>
            </a:r>
            <a:endParaRPr sz="1200">
              <a:solidFill>
                <a:srgbClr val="191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000"/>
              </a:buClr>
              <a:buSzPts val="1200"/>
              <a:buChar char="●"/>
            </a:pPr>
            <a:r>
              <a:rPr b="1" lang="en-GB" sz="1200">
                <a:solidFill>
                  <a:srgbClr val="191000"/>
                </a:solidFill>
                <a:highlight>
                  <a:srgbClr val="FFFFFF"/>
                </a:highlight>
              </a:rPr>
              <a:t>Combine the Decoder network</a:t>
            </a:r>
            <a:endParaRPr b="1" sz="1200">
              <a:solidFill>
                <a:srgbClr val="19100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91000"/>
              </a:buClr>
              <a:buSzPts val="1200"/>
              <a:buChar char="●"/>
            </a:pPr>
            <a:r>
              <a:rPr lang="en-GB" sz="1200">
                <a:solidFill>
                  <a:srgbClr val="191000"/>
                </a:solidFill>
                <a:highlight>
                  <a:srgbClr val="FFFFFF"/>
                </a:highlight>
              </a:rPr>
              <a:t>Overall structure shown as figure.</a:t>
            </a:r>
            <a:endParaRPr sz="1200">
              <a:solidFill>
                <a:srgbClr val="191000"/>
              </a:solidFill>
              <a:highlight>
                <a:srgbClr val="FFFFFF"/>
              </a:highlight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2078874"/>
            <a:ext cx="4409075" cy="24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3"/>
          <p:cNvGrpSpPr/>
          <p:nvPr/>
        </p:nvGrpSpPr>
        <p:grpSpPr>
          <a:xfrm>
            <a:off x="703375" y="2020075"/>
            <a:ext cx="4435075" cy="2510400"/>
            <a:chOff x="703375" y="2020075"/>
            <a:chExt cx="4435075" cy="2510400"/>
          </a:xfrm>
        </p:grpSpPr>
        <p:sp>
          <p:nvSpPr>
            <p:cNvPr id="195" name="Google Shape;195;p23"/>
            <p:cNvSpPr/>
            <p:nvPr/>
          </p:nvSpPr>
          <p:spPr>
            <a:xfrm>
              <a:off x="4071050" y="2710975"/>
              <a:ext cx="1067400" cy="11736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2923125" y="4005175"/>
              <a:ext cx="1319100" cy="444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703375" y="2020075"/>
              <a:ext cx="2885700" cy="2510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3"/>
          <p:cNvSpPr txBox="1"/>
          <p:nvPr/>
        </p:nvSpPr>
        <p:spPr>
          <a:xfrm>
            <a:off x="1458856" y="4513725"/>
            <a:ext cx="160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VGG16 network structure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729450" y="1318650"/>
            <a:ext cx="308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 </a:t>
            </a:r>
            <a:r>
              <a:rPr lang="en-GB"/>
              <a:t>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 + Autoen</a:t>
            </a:r>
            <a:r>
              <a:rPr lang="en-GB"/>
              <a:t>coder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729450" y="2759175"/>
            <a:ext cx="2908500" cy="19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 x Convolutional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 x kernel regularizer l2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Relu activation function for first 5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Last layer has only 2 neurons and Tanh </a:t>
            </a:r>
            <a:r>
              <a:rPr lang="en-GB"/>
              <a:t>activation function to generate output [-1,1]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850" y="978657"/>
            <a:ext cx="2600350" cy="365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950" y="1567613"/>
            <a:ext cx="2522525" cy="24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4266400" y="4631025"/>
            <a:ext cx="16830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917"/>
              <a:t>VGG16 - First until layer 19</a:t>
            </a:r>
            <a:endParaRPr sz="917"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7244550" y="4054575"/>
            <a:ext cx="12765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917"/>
              <a:t>Decoder Network</a:t>
            </a:r>
            <a:endParaRPr sz="917"/>
          </a:p>
        </p:txBody>
      </p:sp>
      <p:sp>
        <p:nvSpPr>
          <p:cNvPr id="209" name="Google Shape;209;p24"/>
          <p:cNvSpPr/>
          <p:nvPr/>
        </p:nvSpPr>
        <p:spPr>
          <a:xfrm>
            <a:off x="3815850" y="941900"/>
            <a:ext cx="2563800" cy="365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6482950" y="1524975"/>
            <a:ext cx="2522400" cy="25170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2 - Result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729450" y="23074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Step 7</a:t>
            </a:r>
            <a:r>
              <a:rPr lang="en-GB" sz="1200"/>
              <a:t> - Inference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Highest Accuracy - </a:t>
            </a:r>
            <a:r>
              <a:rPr b="1" lang="en-GB" sz="1200"/>
              <a:t>91.42%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Trained on Google Colab with GPU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Batch size: 128 for 10000 epoches</a:t>
            </a:r>
            <a:br>
              <a:rPr lang="en-GB" sz="1200"/>
            </a:br>
            <a:r>
              <a:rPr lang="en-GB" sz="1200"/>
              <a:t>(with early stopping)</a:t>
            </a:r>
            <a:endParaRPr sz="12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192" y="2433150"/>
            <a:ext cx="1674705" cy="161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45" y="2433145"/>
            <a:ext cx="1674705" cy="161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550" y="2433150"/>
            <a:ext cx="1674705" cy="161263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6092700" y="4098225"/>
            <a:ext cx="125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Output results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Autoencoder performs better than the VGG16 + Autoencoder neural network.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Assuming , VGG16 features are more likely for object classification, not landscape images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More data or deeper neura</a:t>
            </a:r>
            <a:r>
              <a:rPr lang="en-GB" sz="1200"/>
              <a:t>l network needed to improve the model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GAN neural network is one of the option to get better result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!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947" y="231819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198" y="231820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318190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698" y="231820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8199" y="231819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4438" y="2318200"/>
            <a:ext cx="1303376" cy="15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 Comparison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947" y="190494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198" y="190495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1904940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698" y="190495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8199" y="190494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4438" y="1904950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5899" y="3869022"/>
            <a:ext cx="1404125" cy="9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61425" y="3866100"/>
            <a:ext cx="1404125" cy="93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1175" y="3869025"/>
            <a:ext cx="1660262" cy="9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0714" y="3869012"/>
            <a:ext cx="1245185" cy="9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65550" y="3869035"/>
            <a:ext cx="1245176" cy="93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60027" y="3872371"/>
            <a:ext cx="1303376" cy="9305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4279950" y="3453625"/>
            <a:ext cx="20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Predicted Images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4336975" y="4775875"/>
            <a:ext cx="20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Original</a:t>
            </a: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Images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 + Autoencoder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4279950" y="3453625"/>
            <a:ext cx="20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Predicted Images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4336975" y="4775875"/>
            <a:ext cx="201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Original Images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17" y="1885650"/>
            <a:ext cx="1674705" cy="161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370" y="1885645"/>
            <a:ext cx="1674705" cy="161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075" y="1885650"/>
            <a:ext cx="1674705" cy="161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625" y="3776725"/>
            <a:ext cx="1674701" cy="94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9259" y="3779050"/>
            <a:ext cx="1264292" cy="9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160" y="3776726"/>
            <a:ext cx="1484068" cy="9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135975" y="2076525"/>
            <a:ext cx="3748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 a </a:t>
            </a:r>
            <a:r>
              <a:rPr lang="en-GB"/>
              <a:t>machine</a:t>
            </a:r>
            <a:r>
              <a:rPr lang="en-GB"/>
              <a:t> learning/ Deep learning model for coloring grayscale image to color images.</a:t>
            </a:r>
            <a:br>
              <a:rPr lang="en-GB"/>
            </a:br>
            <a:r>
              <a:rPr lang="en-GB" sz="1100"/>
              <a:t>(Feel free to use any data you can obtain as you see fit.)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GB" sz="1100"/>
              <a:t>Problem: Image Colorization</a:t>
            </a:r>
            <a:endParaRPr b="1" sz="1100"/>
          </a:p>
        </p:txBody>
      </p:sp>
      <p:pic>
        <p:nvPicPr>
          <p:cNvPr descr="Colorful Image Colorization - Algorithm by deeplearning - Algorithmia"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9" y="1895048"/>
            <a:ext cx="4199136" cy="23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2291713" y="4272025"/>
            <a:ext cx="107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Sample image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Research 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3842400" cy="24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25"/>
              <a:t>Step 1</a:t>
            </a:r>
            <a:r>
              <a:rPr lang="en-GB" sz="1425"/>
              <a:t>: Distinguish color and grayscale image</a:t>
            </a:r>
            <a:endParaRPr sz="1425"/>
          </a:p>
          <a:p>
            <a:pPr indent="-3055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25"/>
              <a:t>LAB c</a:t>
            </a:r>
            <a:r>
              <a:rPr b="1" lang="en-GB" sz="1425"/>
              <a:t>olor space</a:t>
            </a:r>
            <a:r>
              <a:rPr lang="en-GB" sz="1425"/>
              <a:t>, aka CIELab color space</a:t>
            </a: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25"/>
              <a:t>L - Lightness [0,100]</a:t>
            </a: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25"/>
              <a:t>A - Red/Green [-128,128]</a:t>
            </a: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25"/>
              <a:t>B</a:t>
            </a:r>
            <a:r>
              <a:rPr lang="en-GB" sz="1425"/>
              <a:t> - Blue/Yellow [-128,128]</a:t>
            </a:r>
            <a:br>
              <a:rPr lang="en-GB" sz="1425"/>
            </a:b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25"/>
              <a:t>L values</a:t>
            </a:r>
            <a:r>
              <a:rPr lang="en-GB" sz="1425"/>
              <a:t> represent </a:t>
            </a:r>
            <a:r>
              <a:rPr b="1" lang="en-GB" sz="1425"/>
              <a:t>grayscale</a:t>
            </a:r>
            <a:r>
              <a:rPr lang="en-GB" sz="1425"/>
              <a:t> color of image</a:t>
            </a: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1425"/>
              <a:t>A, B</a:t>
            </a:r>
            <a:r>
              <a:rPr lang="en-GB" sz="1425"/>
              <a:t> values carry </a:t>
            </a:r>
            <a:r>
              <a:rPr b="1" lang="en-GB" sz="1425"/>
              <a:t>color values</a:t>
            </a:r>
            <a:r>
              <a:rPr lang="en-GB" sz="1425"/>
              <a:t> </a:t>
            </a:r>
            <a:br>
              <a:rPr lang="en-GB" sz="1425"/>
            </a:br>
            <a:endParaRPr sz="1425"/>
          </a:p>
          <a:p>
            <a:pPr indent="-3055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25"/>
              <a:t>Convert RGB or BGR image to LAB</a:t>
            </a:r>
            <a:endParaRPr sz="14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950" y="1318651"/>
            <a:ext cx="3400025" cy="30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6551463" y="4380125"/>
            <a:ext cx="107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LAB Color Space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Research 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4907600" y="1574538"/>
            <a:ext cx="38427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Step 2</a:t>
            </a:r>
            <a:r>
              <a:rPr lang="en-GB" sz="1400"/>
              <a:t>: DL model for image colorization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Autoencoder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Encoder-decoder nets there is exactly one </a:t>
            </a:r>
            <a:r>
              <a:rPr b="1"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latent space (L)</a:t>
            </a: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a nonlinear mapping from the </a:t>
            </a:r>
            <a:r>
              <a:rPr b="1"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input (X)</a:t>
            </a: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that space </a:t>
            </a:r>
            <a:r>
              <a:rPr b="1"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(E: X-&gt;L)</a:t>
            </a: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a corresponding mapping from that latent space to the output space </a:t>
            </a:r>
            <a:r>
              <a:rPr b="1"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(D: L-&gt;Y)</a:t>
            </a: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There's a clear distinction between the encoder and decoder: the encoder changes representation of each sample into some "code" in the latent space, and the decoder is able to construct </a:t>
            </a:r>
            <a:r>
              <a:rPr b="1"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outputs (Y)</a:t>
            </a: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given only such codes.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50"/>
              <a:buFont typeface="Roboto"/>
              <a:buChar char="●"/>
            </a:pPr>
            <a:r>
              <a:rPr lang="en-GB" sz="11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Noise reduction, image colorization</a:t>
            </a:r>
            <a:endParaRPr sz="11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5300"/>
            <a:ext cx="4026150" cy="2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2060778" y="4201175"/>
            <a:ext cx="13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Autoencoder Network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384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Step 3</a:t>
            </a:r>
            <a:r>
              <a:rPr lang="en-GB"/>
              <a:t>: Data Collection and Preprocessing 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1</a:t>
            </a:r>
            <a:r>
              <a:rPr lang="en-GB"/>
              <a:t>347 </a:t>
            </a:r>
            <a:r>
              <a:rPr lang="en-GB"/>
              <a:t>training</a:t>
            </a:r>
            <a:r>
              <a:rPr lang="en-GB"/>
              <a:t> </a:t>
            </a:r>
            <a:r>
              <a:rPr lang="en-GB"/>
              <a:t>images; 25 testing images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All images come from 4 attributes: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Ocean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Sunset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Seaside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Mountain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Web </a:t>
            </a:r>
            <a:r>
              <a:rPr b="1" lang="en-GB"/>
              <a:t>scrape</a:t>
            </a:r>
            <a:r>
              <a:rPr lang="en-GB"/>
              <a:t> images from Bings.com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Manually data cleaning (small dataset)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Image </a:t>
            </a:r>
            <a:r>
              <a:rPr b="1" lang="en-GB"/>
              <a:t>normalization</a:t>
            </a:r>
            <a:r>
              <a:rPr lang="en-GB"/>
              <a:t>, </a:t>
            </a:r>
            <a:r>
              <a:rPr b="1" lang="en-GB"/>
              <a:t>resiz</a:t>
            </a:r>
            <a:r>
              <a:rPr lang="en-GB"/>
              <a:t>e and convert RGB to LAB color space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00" y="1098550"/>
            <a:ext cx="4267049" cy="34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6246299" y="4564500"/>
            <a:ext cx="175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Customized image dataset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Image Colorization</a:t>
            </a:r>
            <a:endParaRPr i="1" sz="1300"/>
          </a:p>
        </p:txBody>
      </p:sp>
      <p:cxnSp>
        <p:nvCxnSpPr>
          <p:cNvPr id="132" name="Google Shape;132;p18"/>
          <p:cNvCxnSpPr/>
          <p:nvPr/>
        </p:nvCxnSpPr>
        <p:spPr>
          <a:xfrm>
            <a:off x="844000" y="3210500"/>
            <a:ext cx="3859200" cy="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800" y="1112278"/>
            <a:ext cx="3802475" cy="2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1318650"/>
            <a:ext cx="575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1 - Autoencoder Network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609800" y="2078875"/>
            <a:ext cx="208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Step 4</a:t>
            </a:r>
            <a:r>
              <a:rPr lang="en-GB" sz="1200"/>
              <a:t>- Model Construction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3 x strides and 3 x upSampling for </a:t>
            </a:r>
            <a:r>
              <a:rPr lang="en-GB" sz="1200"/>
              <a:t>degradation and upsampling image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Kernel regularizer is added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13 x Convolutional network layers</a:t>
            </a:r>
            <a:endParaRPr sz="12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00" y="1822100"/>
            <a:ext cx="234977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29450" y="4775200"/>
            <a:ext cx="15687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917"/>
              <a:t>Autoencoder</a:t>
            </a:r>
            <a:r>
              <a:rPr lang="en-GB" sz="917"/>
              <a:t> Network</a:t>
            </a:r>
            <a:endParaRPr sz="917"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926" y="2119475"/>
            <a:ext cx="3656463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237950" y="4413700"/>
            <a:ext cx="2736900" cy="2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en-GB" sz="917"/>
              <a:t>Autoencoder Network constructed in Keras</a:t>
            </a:r>
            <a:endParaRPr sz="917"/>
          </a:p>
        </p:txBody>
      </p:sp>
      <p:sp>
        <p:nvSpPr>
          <p:cNvPr id="144" name="Google Shape;144;p19"/>
          <p:cNvSpPr/>
          <p:nvPr/>
        </p:nvSpPr>
        <p:spPr>
          <a:xfrm>
            <a:off x="316500" y="2096175"/>
            <a:ext cx="2276700" cy="119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783800" y="2527450"/>
            <a:ext cx="3697500" cy="87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316500" y="3314050"/>
            <a:ext cx="2276700" cy="1128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2783800" y="3453775"/>
            <a:ext cx="3697500" cy="926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>
            <a:off x="2606025" y="2108850"/>
            <a:ext cx="177600" cy="4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606025" y="3282150"/>
            <a:ext cx="171300" cy="1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2599675" y="3313875"/>
            <a:ext cx="190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/>
          <p:nvPr/>
        </p:nvCxnSpPr>
        <p:spPr>
          <a:xfrm flipH="1" rot="10800000">
            <a:off x="2587000" y="4379175"/>
            <a:ext cx="1968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1 - Result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Step 5</a:t>
            </a:r>
            <a:r>
              <a:rPr lang="en-GB" sz="1200"/>
              <a:t> - Inference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Highest Accuracy - </a:t>
            </a:r>
            <a:r>
              <a:rPr b="1" lang="en-GB" sz="1200"/>
              <a:t>94.46%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Trained on Google Colab with GPU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Batch size: 60 for 3000 epoches</a:t>
            </a:r>
            <a:endParaRPr sz="1200"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347" y="1793811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059" y="1823866"/>
            <a:ext cx="1254280" cy="153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5399" y="139099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623" y="139108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850" y="139090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8649" y="1793810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6226" y="3448524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6850" y="3448525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24973" y="3448533"/>
            <a:ext cx="1303376" cy="1596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25588" y="3448525"/>
            <a:ext cx="1303376" cy="15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8480700" y="2928400"/>
            <a:ext cx="5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Output results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VGG16 +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/>
          </a:p>
        </p:txBody>
      </p:sp>
      <p:sp>
        <p:nvSpPr>
          <p:cNvPr id="174" name="Google Shape;174;p2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/>
              <a:t>Image Colorization</a:t>
            </a:r>
            <a:endParaRPr i="1" sz="1300"/>
          </a:p>
        </p:txBody>
      </p:sp>
      <p:cxnSp>
        <p:nvCxnSpPr>
          <p:cNvPr id="175" name="Google Shape;175;p21"/>
          <p:cNvCxnSpPr/>
          <p:nvPr/>
        </p:nvCxnSpPr>
        <p:spPr>
          <a:xfrm>
            <a:off x="844000" y="3210500"/>
            <a:ext cx="3859200" cy="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225" y="879050"/>
            <a:ext cx="3988426" cy="22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